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68" r:id="rId18"/>
    <p:sldId id="273" r:id="rId19"/>
    <p:sldId id="274" r:id="rId20"/>
  </p:sldIdLst>
  <p:sldSz cx="13004800" cy="9753600"/>
  <p:notesSz cx="6858000" cy="9144000"/>
  <p:embeddedFontLst>
    <p:embeddedFont>
      <p:font typeface="Helvetica Neue" panose="020B0604020202020204" charset="0"/>
      <p:regular r:id="rId22"/>
      <p:bold r:id="rId23"/>
      <p:italic r:id="rId24"/>
      <p:boldItalic r:id="rId25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1305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17999"/>
              </a:lnSpc>
              <a:spcBef>
                <a:spcPts val="0"/>
              </a:spcBef>
              <a:defRPr sz="22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l" rtl="0">
              <a:lnSpc>
                <a:spcPct val="117999"/>
              </a:lnSpc>
              <a:spcBef>
                <a:spcPts val="0"/>
              </a:spcBef>
              <a:defRPr sz="22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l" rtl="0">
              <a:lnSpc>
                <a:spcPct val="117999"/>
              </a:lnSpc>
              <a:spcBef>
                <a:spcPts val="0"/>
              </a:spcBef>
              <a:defRPr sz="22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l" rtl="0">
              <a:lnSpc>
                <a:spcPct val="117999"/>
              </a:lnSpc>
              <a:spcBef>
                <a:spcPts val="0"/>
              </a:spcBef>
              <a:defRPr sz="22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l" rtl="0">
              <a:lnSpc>
                <a:spcPct val="117999"/>
              </a:lnSpc>
              <a:spcBef>
                <a:spcPts val="0"/>
              </a:spcBef>
              <a:defRPr sz="22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l" rtl="0">
              <a:lnSpc>
                <a:spcPct val="117999"/>
              </a:lnSpc>
              <a:spcBef>
                <a:spcPts val="0"/>
              </a:spcBef>
              <a:defRPr sz="22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l" rtl="0">
              <a:lnSpc>
                <a:spcPct val="117999"/>
              </a:lnSpc>
              <a:spcBef>
                <a:spcPts val="0"/>
              </a:spcBef>
              <a:defRPr sz="22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l" rtl="0">
              <a:lnSpc>
                <a:spcPct val="117999"/>
              </a:lnSpc>
              <a:spcBef>
                <a:spcPts val="0"/>
              </a:spcBef>
              <a:defRPr sz="22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l" rtl="0">
              <a:lnSpc>
                <a:spcPct val="117999"/>
              </a:lnSpc>
              <a:spcBef>
                <a:spcPts val="0"/>
              </a:spcBef>
              <a:defRPr sz="22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261202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52832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064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547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01478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8991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3602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03859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5835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71368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87733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467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948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99570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07764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48980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31223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86153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35629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3354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ctr" rtl="0">
              <a:spcBef>
                <a:spcPts val="0"/>
              </a:spcBef>
              <a:buFont typeface="Helvetica Neue"/>
              <a:buNone/>
              <a:defRPr sz="3200"/>
            </a:lvl1pPr>
            <a:lvl2pPr marL="0" indent="228600" algn="ctr" rtl="0">
              <a:spcBef>
                <a:spcPts val="0"/>
              </a:spcBef>
              <a:buFont typeface="Helvetica Neue"/>
              <a:buNone/>
              <a:defRPr sz="3200"/>
            </a:lvl2pPr>
            <a:lvl3pPr marL="0" indent="457200" algn="ctr" rtl="0">
              <a:spcBef>
                <a:spcPts val="0"/>
              </a:spcBef>
              <a:buFont typeface="Helvetica Neue"/>
              <a:buNone/>
              <a:defRPr sz="3200"/>
            </a:lvl3pPr>
            <a:lvl4pPr marL="0" indent="685800" algn="ctr" rtl="0">
              <a:spcBef>
                <a:spcPts val="0"/>
              </a:spcBef>
              <a:buFont typeface="Helvetica Neue"/>
              <a:buNone/>
              <a:defRPr sz="3200"/>
            </a:lvl4pPr>
            <a:lvl5pPr marL="0" indent="914400" algn="ctr" rtl="0">
              <a:spcBef>
                <a:spcPts val="0"/>
              </a:spcBef>
              <a:buFont typeface="Helvetica Neue"/>
              <a:buNone/>
              <a:defRPr sz="3200"/>
            </a:lvl5pPr>
            <a:lvl6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 baseline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ctr" rtl="0">
              <a:spcBef>
                <a:spcPts val="0"/>
              </a:spcBef>
              <a:buFont typeface="Helvetica Neue"/>
              <a:buNone/>
              <a:defRPr sz="2400" i="1"/>
            </a:lvl1pPr>
            <a:lvl2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algn="ctr" rtl="0">
              <a:spcBef>
                <a:spcPts val="0"/>
              </a:spcBef>
              <a:buFont typeface="Helvetica Neue"/>
              <a:buNone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 baseline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 baseline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 baseline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 baseline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ctr" rtl="0">
              <a:spcBef>
                <a:spcPts val="0"/>
              </a:spcBef>
              <a:buFont typeface="Helvetica Neue"/>
              <a:buNone/>
              <a:defRPr sz="3200"/>
            </a:lvl1pPr>
            <a:lvl2pPr marL="0" indent="228600" algn="ctr" rtl="0">
              <a:spcBef>
                <a:spcPts val="0"/>
              </a:spcBef>
              <a:buFont typeface="Helvetica Neue"/>
              <a:buNone/>
              <a:defRPr sz="3200"/>
            </a:lvl2pPr>
            <a:lvl3pPr marL="0" indent="457200" algn="ctr" rtl="0">
              <a:spcBef>
                <a:spcPts val="0"/>
              </a:spcBef>
              <a:buFont typeface="Helvetica Neue"/>
              <a:buNone/>
              <a:defRPr sz="3200"/>
            </a:lvl3pPr>
            <a:lvl4pPr marL="0" indent="685800" algn="ctr" rtl="0">
              <a:spcBef>
                <a:spcPts val="0"/>
              </a:spcBef>
              <a:buFont typeface="Helvetica Neue"/>
              <a:buNone/>
              <a:defRPr sz="3200"/>
            </a:lvl4pPr>
            <a:lvl5pPr marL="0" indent="914400" algn="ctr" rtl="0">
              <a:spcBef>
                <a:spcPts val="0"/>
              </a:spcBef>
              <a:buFont typeface="Helvetica Neue"/>
              <a:buNone/>
              <a:defRPr sz="3200"/>
            </a:lvl5pPr>
            <a:lvl6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 baseline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 baseline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6000"/>
            </a:lvl1pPr>
            <a:lvl2pPr rtl="0">
              <a:spcBef>
                <a:spcPts val="0"/>
              </a:spcBef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rtl="0">
              <a:spcBef>
                <a:spcPts val="0"/>
              </a:spcBef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rtl="0">
              <a:spcBef>
                <a:spcPts val="0"/>
              </a:spcBef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rtl="0">
              <a:spcBef>
                <a:spcPts val="0"/>
              </a:spcBef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rtl="0">
              <a:spcBef>
                <a:spcPts val="0"/>
              </a:spcBef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rtl="0">
              <a:spcBef>
                <a:spcPts val="0"/>
              </a:spcBef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rtl="0">
              <a:spcBef>
                <a:spcPts val="0"/>
              </a:spcBef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rtl="0">
              <a:spcBef>
                <a:spcPts val="0"/>
              </a:spcBef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ctr" rtl="0">
              <a:spcBef>
                <a:spcPts val="0"/>
              </a:spcBef>
              <a:buFont typeface="Helvetica Neue"/>
              <a:buNone/>
              <a:defRPr sz="3200"/>
            </a:lvl1pPr>
            <a:lvl2pPr marL="0" indent="228600" algn="ctr" rtl="0">
              <a:spcBef>
                <a:spcPts val="0"/>
              </a:spcBef>
              <a:buFont typeface="Helvetica Neue"/>
              <a:buNone/>
              <a:defRPr sz="3200"/>
            </a:lvl2pPr>
            <a:lvl3pPr marL="0" indent="457200" algn="ctr" rtl="0">
              <a:spcBef>
                <a:spcPts val="0"/>
              </a:spcBef>
              <a:buFont typeface="Helvetica Neue"/>
              <a:buNone/>
              <a:defRPr sz="3200"/>
            </a:lvl3pPr>
            <a:lvl4pPr marL="0" indent="685800" algn="ctr" rtl="0">
              <a:spcBef>
                <a:spcPts val="0"/>
              </a:spcBef>
              <a:buFont typeface="Helvetica Neue"/>
              <a:buNone/>
              <a:defRPr sz="3200"/>
            </a:lvl4pPr>
            <a:lvl5pPr marL="0" indent="914400" algn="ctr" rtl="0">
              <a:spcBef>
                <a:spcPts val="0"/>
              </a:spcBef>
              <a:buFont typeface="Helvetica Neue"/>
              <a:buNone/>
              <a:defRPr sz="3200"/>
            </a:lvl5pPr>
            <a:lvl6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 baseline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 baseline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indent="-342900" rtl="0">
              <a:spcBef>
                <a:spcPts val="3200"/>
              </a:spcBef>
              <a:defRPr sz="2800"/>
            </a:lvl1pPr>
            <a:lvl2pPr marL="685800" indent="-342900" rtl="0">
              <a:spcBef>
                <a:spcPts val="3200"/>
              </a:spcBef>
              <a:defRPr sz="2800"/>
            </a:lvl2pPr>
            <a:lvl3pPr marL="1231900" indent="-342900" rtl="0">
              <a:spcBef>
                <a:spcPts val="3200"/>
              </a:spcBef>
              <a:defRPr sz="2800"/>
            </a:lvl3pPr>
            <a:lvl4pPr marL="1676400" indent="-342900" rtl="0">
              <a:spcBef>
                <a:spcPts val="3200"/>
              </a:spcBef>
              <a:defRPr sz="2800"/>
            </a:lvl4pPr>
            <a:lvl5pPr marL="2120900" indent="-342900" rtl="0">
              <a:spcBef>
                <a:spcPts val="3200"/>
              </a:spcBef>
              <a:defRPr sz="2800"/>
            </a:lvl5pPr>
            <a:lvl6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rtl="0">
              <a:spcBef>
                <a:spcPts val="0"/>
              </a:spcBef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 baseline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799" cy="7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 baseline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6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 baseline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Char char="•"/>
              <a:defRPr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 baseline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PhotoDiary App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2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Boyang An, Zhenyu Han, Zehua Shao, Jerry Wang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2104850" y="-197725"/>
            <a:ext cx="11099699" cy="21590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 rtl="0">
              <a:spcBef>
                <a:spcPts val="0"/>
              </a:spcBef>
              <a:buNone/>
            </a:pPr>
            <a:r>
              <a:rPr lang="en-US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 User Interface 3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4642"/>
            <a:ext cx="13004797" cy="2973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83200"/>
            <a:ext cx="12687300" cy="507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138300" y="3649525"/>
            <a:ext cx="7310699" cy="69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4800" b="1">
                <a:solidFill>
                  <a:srgbClr val="FFFFFF"/>
                </a:solidFill>
              </a:rPr>
              <a:t>…...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952550" y="-631025"/>
            <a:ext cx="11099699" cy="21590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Main Interface 4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50" y="946496"/>
            <a:ext cx="12001500" cy="207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150" y="3023787"/>
            <a:ext cx="1047750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334026"/>
            <a:ext cx="13004799" cy="308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419585"/>
            <a:ext cx="13004799" cy="115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7286600"/>
            <a:ext cx="13004799" cy="246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18288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/>
              <a:t>Geo-Tagging 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0005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441"/>
              <a:buFont typeface="Helvetica Neue"/>
              <a:buChar char="•"/>
            </a:pPr>
            <a:r>
              <a:rPr lang="en-US" sz="342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Exif tag: information stored within jpeg file of photos taken on phone</a:t>
            </a:r>
          </a:p>
          <a:p>
            <a:pPr marL="800100" marR="0" lvl="1" indent="-406400" algn="l" rtl="0">
              <a:lnSpc>
                <a:spcPct val="100000"/>
              </a:lnSpc>
              <a:spcBef>
                <a:spcPts val="3700"/>
              </a:spcBef>
              <a:spcAft>
                <a:spcPts val="0"/>
              </a:spcAft>
              <a:buClr>
                <a:srgbClr val="FFFFFF"/>
              </a:buClr>
              <a:buSzPct val="75441"/>
              <a:buFont typeface="Helvetica Neue"/>
              <a:buChar char="•"/>
            </a:pPr>
            <a:r>
              <a:rPr lang="en-US" sz="342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can enable/disable ‘geo-tagging’ via security preferences. This app requires photo to have a geo-tag to be displayed on map</a:t>
            </a:r>
          </a:p>
          <a:p>
            <a:pPr marL="800100" marR="0" lvl="1" indent="-406400" algn="l" rtl="0">
              <a:lnSpc>
                <a:spcPct val="100000"/>
              </a:lnSpc>
              <a:spcBef>
                <a:spcPts val="3700"/>
              </a:spcBef>
              <a:spcAft>
                <a:spcPts val="0"/>
              </a:spcAft>
              <a:buClr>
                <a:srgbClr val="FFFFFF"/>
              </a:buClr>
              <a:buSzPct val="75441"/>
              <a:buFont typeface="Helvetica Neue"/>
              <a:buChar char="•"/>
            </a:pPr>
            <a:r>
              <a:rPr lang="en-US" sz="342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Exif interface allows extraction gps coordinates, time taken, altitude taken-all from the jpeg file itself  </a:t>
            </a:r>
          </a:p>
          <a:p>
            <a:pPr marL="800100" marR="0" lvl="1" indent="-406400" algn="l" rtl="0">
              <a:lnSpc>
                <a:spcPct val="100000"/>
              </a:lnSpc>
              <a:spcBef>
                <a:spcPts val="3700"/>
              </a:spcBef>
              <a:spcAft>
                <a:spcPts val="0"/>
              </a:spcAft>
              <a:buClr>
                <a:srgbClr val="FFFFFF"/>
              </a:buClr>
              <a:buSzPct val="75441"/>
              <a:buFont typeface="Helvetica Neue"/>
              <a:buChar char="•"/>
            </a:pPr>
            <a:r>
              <a:rPr lang="en-US" sz="342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thumbnail displayed must first convert photo into smaller bitmap image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2347823" y="217805"/>
            <a:ext cx="8309153" cy="823594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719"/>
              <a:t>S</a:t>
            </a:r>
            <a:r>
              <a:rPr lang="en-US" sz="4719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tartup</a:t>
            </a:r>
            <a:r>
              <a:rPr lang="en-US" sz="4719"/>
              <a:t>A</a:t>
            </a:r>
            <a:r>
              <a:rPr lang="en-US" sz="4719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ctivity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75" y="1165750"/>
            <a:ext cx="11652249" cy="838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1965434" y="-112776"/>
            <a:ext cx="8647800" cy="1089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6480"/>
              <a:t>L</a:t>
            </a:r>
            <a:r>
              <a:rPr lang="en-US" sz="648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ogin</a:t>
            </a:r>
            <a:r>
              <a:rPr lang="en-US" sz="6480"/>
              <a:t>A</a:t>
            </a:r>
            <a:r>
              <a:rPr lang="en-US" sz="648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ctivity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125" y="884824"/>
            <a:ext cx="10688398" cy="886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1312100" y="395750"/>
            <a:ext cx="10380600" cy="7032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64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 window adapter</a:t>
            </a: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700" y="1312975"/>
            <a:ext cx="12635400" cy="78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1531619" y="126843"/>
            <a:ext cx="9630000" cy="7148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6400"/>
              <a:t>R</a:t>
            </a:r>
            <a:r>
              <a:rPr lang="en-US" sz="64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egister</a:t>
            </a:r>
            <a:r>
              <a:rPr lang="en-US" sz="6400"/>
              <a:t>A</a:t>
            </a:r>
            <a:r>
              <a:rPr lang="en-US" sz="64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ctivity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550" y="948774"/>
            <a:ext cx="11331699" cy="880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01901" y="213674"/>
            <a:ext cx="9200999" cy="9138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Helvetica Neue"/>
              <a:buNone/>
            </a:pPr>
            <a:r>
              <a:rPr lang="en-US" sz="6400" smtClean="0">
                <a:solidFill>
                  <a:schemeClr val="lt1"/>
                </a:solidFill>
              </a:rPr>
              <a:t>DatabaseHelper</a:t>
            </a:r>
            <a:endParaRPr lang="en-US" sz="6400">
              <a:solidFill>
                <a:schemeClr val="lt1"/>
              </a:solidFill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488600" y="1296725"/>
            <a:ext cx="12027600" cy="82124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Methods: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457200" marR="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3600"/>
              <a:t>onCreate: create user table and diaryphoto table, if not exist</a:t>
            </a:r>
          </a:p>
          <a:p>
            <a:pPr marL="457200" marR="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3600"/>
              <a:t>onUpgrade: only drop if exists</a:t>
            </a:r>
          </a:p>
          <a:p>
            <a:pPr marL="457200" marR="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3600"/>
              <a:t>createUser and createDiary</a:t>
            </a:r>
          </a:p>
          <a:p>
            <a:pPr marL="457200" marR="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3600"/>
              <a:t>readUser and readDiary</a:t>
            </a:r>
          </a:p>
          <a:p>
            <a:pPr marL="457200" marR="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3600"/>
              <a:t>getAllPhoto: read all photos from database</a:t>
            </a:r>
          </a:p>
          <a:p>
            <a:pPr marL="457200" marR="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3600"/>
              <a:t>getAllItem: read all users from database</a:t>
            </a:r>
          </a:p>
          <a:p>
            <a:pPr marL="457200" marR="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3600"/>
              <a:t>deleteUser: delete user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2273408" y="128329"/>
            <a:ext cx="8457982" cy="73019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64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</a:t>
            </a:r>
            <a:r>
              <a:rPr lang="en-US" sz="6400"/>
              <a:t>Helper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600" y="1060349"/>
            <a:ext cx="9077599" cy="855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952550" y="2471575"/>
            <a:ext cx="11099699" cy="5552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DEMO TIME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1269950" y="413450"/>
            <a:ext cx="10464900" cy="1503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Idea</a:t>
            </a:r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1270000" y="2161200"/>
            <a:ext cx="10464900" cy="693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buNone/>
            </a:pPr>
            <a:r>
              <a:rPr lang="en-US" sz="4800"/>
              <a:t>You’ve been to awesome places and took great photos, use PhotoDiary and show them to your friends!</a:t>
            </a:r>
          </a:p>
          <a:p>
            <a:pPr algn="l" rtl="0">
              <a:spcBef>
                <a:spcPts val="0"/>
              </a:spcBef>
              <a:buNone/>
            </a:pPr>
            <a:endParaRPr sz="4800"/>
          </a:p>
          <a:p>
            <a:pPr algn="l">
              <a:spcBef>
                <a:spcPts val="0"/>
              </a:spcBef>
              <a:buNone/>
            </a:pPr>
            <a:r>
              <a:rPr lang="en-US" sz="4800"/>
              <a:t>Add your photos to a map and build your own travel map!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Features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337820" marR="0" lvl="0" indent="-3378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4689"/>
              <a:buFont typeface="Helvetica Neue"/>
              <a:buChar char="•"/>
            </a:pPr>
            <a:r>
              <a:rPr lang="en-US" sz="2888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Application will organize user photos based on exif tag information</a:t>
            </a:r>
          </a:p>
          <a:p>
            <a:pPr marL="337820" marR="0" lvl="0" indent="-337820" algn="l" rtl="0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FFFFFF"/>
              </a:buClr>
              <a:buSzPct val="74689"/>
              <a:buFont typeface="Helvetica Neue"/>
              <a:buChar char="•"/>
            </a:pPr>
            <a:r>
              <a:rPr lang="en-US" sz="2888"/>
              <a:t>D</a:t>
            </a:r>
            <a:r>
              <a:rPr lang="en-US" sz="2888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isplay user photo thumbnail next to exact location on a google map</a:t>
            </a:r>
          </a:p>
          <a:p>
            <a:pPr marL="337820" marR="0" lvl="0" indent="-337820" algn="l" rtl="0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FFFFFF"/>
              </a:buClr>
              <a:buSzPct val="74689"/>
              <a:buFont typeface="Helvetica Neue"/>
              <a:buChar char="•"/>
            </a:pPr>
            <a:r>
              <a:rPr lang="en-US" sz="2888"/>
              <a:t>A</a:t>
            </a:r>
            <a:r>
              <a:rPr lang="en-US" sz="2888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ggregate user photo data, display all photos with respect to location on world map</a:t>
            </a:r>
          </a:p>
          <a:p>
            <a:pPr marL="337820" marR="0" lvl="0" indent="-337820" algn="l" rtl="0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FFFFFF"/>
              </a:buClr>
              <a:buSzPct val="74689"/>
              <a:buFont typeface="Helvetica Neue"/>
              <a:buChar char="•"/>
            </a:pPr>
            <a:r>
              <a:rPr lang="en-US" sz="2888"/>
              <a:t>C</a:t>
            </a:r>
            <a:r>
              <a:rPr lang="en-US" sz="2888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lustering will display photos close together as 1 marker, synchronization of photo data after user takes a photo while using app  </a:t>
            </a:r>
          </a:p>
          <a:p>
            <a:pPr marL="337820" marR="0" lvl="0" indent="-337820" algn="l" rtl="0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FFFFFF"/>
              </a:buClr>
              <a:buSzPct val="74689"/>
              <a:buFont typeface="Helvetica Neue"/>
              <a:buChar char="•"/>
            </a:pPr>
            <a:r>
              <a:rPr lang="en-US" sz="2888"/>
              <a:t>U</a:t>
            </a:r>
            <a:r>
              <a:rPr lang="en-US" sz="2888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 profile creation + </a:t>
            </a:r>
            <a:r>
              <a:rPr lang="en-US" sz="2888"/>
              <a:t>L</a:t>
            </a:r>
            <a:r>
              <a:rPr lang="en-US" sz="2888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ogin 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APIs used 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723900" y="1066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445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External libraries: </a:t>
            </a:r>
          </a:p>
          <a:p>
            <a:pPr marL="444500" marR="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Maps API+Google play services</a:t>
            </a:r>
          </a:p>
          <a:p>
            <a:pPr marL="444500" marR="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Maps utils library </a:t>
            </a:r>
          </a:p>
          <a:p>
            <a:pPr marL="444500" marR="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SQLite 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Structure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204470" marR="0" lvl="0" indent="-2044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7117"/>
              <a:buFont typeface="Helvetica Neue"/>
              <a:buChar char="•"/>
            </a:pPr>
            <a:r>
              <a:rPr lang="en-US" sz="1748"/>
              <a:t>S</a:t>
            </a:r>
            <a:r>
              <a:rPr lang="en-US" sz="1748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tartup</a:t>
            </a:r>
            <a:r>
              <a:rPr lang="en-US" sz="1748"/>
              <a:t>A</a:t>
            </a:r>
            <a:r>
              <a:rPr lang="en-US" sz="1748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ctivity: </a:t>
            </a:r>
          </a:p>
          <a:p>
            <a:pPr marL="408940" marR="0" lvl="1" indent="-20574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ct val="77117"/>
              <a:buFont typeface="Helvetica Neue"/>
              <a:buChar char="•"/>
            </a:pPr>
            <a:r>
              <a:rPr lang="en-US" sz="1748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launches new login / new register intent, depending on button clicked </a:t>
            </a:r>
          </a:p>
          <a:p>
            <a:pPr marL="204470" marR="0" lvl="0" indent="-20447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ct val="77117"/>
              <a:buFont typeface="Helvetica Neue"/>
              <a:buChar char="•"/>
            </a:pPr>
            <a:r>
              <a:rPr lang="en-US" sz="1748"/>
              <a:t>L</a:t>
            </a:r>
            <a:r>
              <a:rPr lang="en-US" sz="1748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ogin</a:t>
            </a:r>
            <a:r>
              <a:rPr lang="en-US" sz="1748"/>
              <a:t>A</a:t>
            </a:r>
            <a:r>
              <a:rPr lang="en-US" sz="1748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ctivity:</a:t>
            </a:r>
          </a:p>
          <a:p>
            <a:pPr marL="408940" marR="0" lvl="1" indent="-20574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ct val="77117"/>
              <a:buFont typeface="Helvetica Neue"/>
              <a:buChar char="•"/>
            </a:pPr>
            <a:r>
              <a:rPr lang="en-US" sz="1748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reads from database for existing user</a:t>
            </a:r>
          </a:p>
          <a:p>
            <a:pPr marL="204470" marR="0" lvl="0" indent="-20447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ct val="77117"/>
              <a:buFont typeface="Helvetica Neue"/>
              <a:buChar char="•"/>
            </a:pPr>
            <a:r>
              <a:rPr lang="en-US" sz="1748"/>
              <a:t>R</a:t>
            </a:r>
            <a:r>
              <a:rPr lang="en-US" sz="1748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egister</a:t>
            </a:r>
            <a:r>
              <a:rPr lang="en-US" sz="1748"/>
              <a:t>A</a:t>
            </a:r>
            <a:r>
              <a:rPr lang="en-US" sz="1748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ctivity:</a:t>
            </a:r>
          </a:p>
          <a:p>
            <a:pPr marL="408940" marR="0" lvl="1" indent="-20574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ct val="77117"/>
              <a:buFont typeface="Helvetica Neue"/>
              <a:buChar char="•"/>
            </a:pPr>
            <a:r>
              <a:rPr lang="en-US" sz="1748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creates user based on text entered in screen</a:t>
            </a:r>
          </a:p>
          <a:p>
            <a:pPr marL="204470" marR="0" lvl="0" indent="-20447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ct val="77117"/>
              <a:buFont typeface="Helvetica Neue"/>
              <a:buChar char="•"/>
            </a:pPr>
            <a:r>
              <a:rPr lang="en-US" sz="1748"/>
              <a:t>D</a:t>
            </a:r>
            <a:r>
              <a:rPr lang="en-US" sz="1748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atabaseHelper </a:t>
            </a:r>
          </a:p>
          <a:p>
            <a:pPr marL="408940" marR="0" lvl="1" indent="-20574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ct val="77117"/>
              <a:buFont typeface="Helvetica Neue"/>
              <a:buChar char="•"/>
            </a:pPr>
            <a:r>
              <a:rPr lang="en-US" sz="1748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</a:t>
            </a:r>
            <a:r>
              <a:rPr lang="en-US" sz="1748"/>
              <a:t>tables</a:t>
            </a:r>
            <a:r>
              <a:rPr lang="en-US" sz="1748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used: one </a:t>
            </a:r>
            <a:r>
              <a:rPr lang="en-US" sz="1748"/>
              <a:t>table</a:t>
            </a:r>
            <a:r>
              <a:rPr lang="en-US" sz="1748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storing user profile, one </a:t>
            </a:r>
            <a:r>
              <a:rPr lang="en-US" sz="1748"/>
              <a:t>table</a:t>
            </a:r>
            <a:r>
              <a:rPr lang="en-US" sz="1748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storing photos of user</a:t>
            </a:r>
          </a:p>
          <a:p>
            <a:pPr marL="204470" marR="0" lvl="0" indent="-20447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ct val="77117"/>
              <a:buFont typeface="Helvetica Neue"/>
              <a:buChar char="•"/>
            </a:pPr>
            <a:r>
              <a:rPr lang="en-US" sz="1748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login is successful, main activity is launched. If login fails, user must create profile first </a:t>
            </a:r>
          </a:p>
          <a:p>
            <a:pPr marL="204470" marR="0" lvl="0" indent="-20447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ct val="77117"/>
              <a:buFont typeface="Helvetica Neue"/>
              <a:buChar char="•"/>
            </a:pPr>
            <a:r>
              <a:rPr lang="en-US" sz="1748"/>
              <a:t>M</a:t>
            </a:r>
            <a:r>
              <a:rPr lang="en-US" sz="1748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ain</a:t>
            </a:r>
            <a:r>
              <a:rPr lang="en-US" sz="1748"/>
              <a:t>A</a:t>
            </a:r>
            <a:r>
              <a:rPr lang="en-US" sz="1748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ctivity</a:t>
            </a:r>
          </a:p>
          <a:p>
            <a:pPr marL="408940" marR="0" lvl="1" indent="-20574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ct val="77117"/>
              <a:buFont typeface="Helvetica Neue"/>
              <a:buChar char="•"/>
            </a:pPr>
            <a:r>
              <a:rPr lang="en-US" sz="1748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upon launch, creates new google map</a:t>
            </a:r>
          </a:p>
          <a:p>
            <a:pPr marL="408940" marR="0" lvl="1" indent="-20574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ct val="77117"/>
              <a:buFont typeface="Helvetica Neue"/>
              <a:buChar char="•"/>
            </a:pPr>
            <a:r>
              <a:rPr lang="en-US" sz="1748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calls on other methods to get data from photos stored on phone, set markers on google map according to data obtained 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80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structure cont.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324485" marR="0" lvl="0" indent="-3244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4303"/>
              <a:buFont typeface="Helvetica Neue"/>
              <a:buChar char="•"/>
            </a:pPr>
            <a:r>
              <a:rPr lang="en-US" sz="2774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helper classes:</a:t>
            </a:r>
          </a:p>
          <a:p>
            <a:pPr marL="324485" marR="0" lvl="0" indent="-324485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ct val="74303"/>
              <a:buFont typeface="Helvetica Neue"/>
              <a:buChar char="•"/>
            </a:pPr>
            <a:r>
              <a:rPr lang="en-US" sz="2774"/>
              <a:t>D</a:t>
            </a:r>
            <a:r>
              <a:rPr lang="en-US" sz="2774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iary</a:t>
            </a:r>
            <a:r>
              <a:rPr lang="en-US" sz="2774"/>
              <a:t>P</a:t>
            </a:r>
            <a:r>
              <a:rPr lang="en-US" sz="2774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hoto</a:t>
            </a:r>
          </a:p>
          <a:p>
            <a:pPr marL="648970" marR="0" lvl="1" indent="-331469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ct val="74303"/>
              <a:buFont typeface="Helvetica Neue"/>
              <a:buChar char="•"/>
            </a:pPr>
            <a:r>
              <a:rPr lang="en-US" sz="2774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stores data about a single photo entry: photo name, photo’s gps latitude, longitude, time taken, android uri, user id </a:t>
            </a:r>
          </a:p>
          <a:p>
            <a:pPr marL="324485" marR="0" lvl="0" indent="-324485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ct val="74303"/>
              <a:buFont typeface="Helvetica Neue"/>
              <a:buChar char="•"/>
            </a:pPr>
            <a:r>
              <a:rPr lang="en-US" sz="2774"/>
              <a:t>U</a:t>
            </a:r>
            <a:r>
              <a:rPr lang="en-US" sz="2774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</a:t>
            </a:r>
          </a:p>
          <a:p>
            <a:pPr marL="648970" marR="0" lvl="1" indent="-331469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ct val="74303"/>
              <a:buFont typeface="Helvetica Neue"/>
              <a:buChar char="•"/>
            </a:pPr>
            <a:r>
              <a:rPr lang="en-US" sz="2774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stores data about each user profile created: name, password, email</a:t>
            </a:r>
          </a:p>
          <a:p>
            <a:pPr marL="324485" marR="0" lvl="0" indent="-324485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ct val="74303"/>
              <a:buFont typeface="Helvetica Neue"/>
              <a:buChar char="•"/>
            </a:pPr>
            <a:r>
              <a:rPr lang="en-US" sz="2774"/>
              <a:t>I</a:t>
            </a:r>
            <a:r>
              <a:rPr lang="en-US" sz="2774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mage</a:t>
            </a:r>
            <a:r>
              <a:rPr lang="en-US" sz="2774"/>
              <a:t>I</a:t>
            </a:r>
            <a:r>
              <a:rPr lang="en-US" sz="2774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nfo</a:t>
            </a:r>
            <a:r>
              <a:rPr lang="en-US" sz="2774"/>
              <a:t>W</a:t>
            </a:r>
            <a:r>
              <a:rPr lang="en-US" sz="2774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indow</a:t>
            </a:r>
            <a:r>
              <a:rPr lang="en-US" sz="2774"/>
              <a:t>A</a:t>
            </a:r>
            <a:r>
              <a:rPr lang="en-US" sz="2774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dapter</a:t>
            </a:r>
          </a:p>
          <a:p>
            <a:pPr marL="648970" marR="0" lvl="1" indent="-331469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ct val="74303"/>
              <a:buFont typeface="Helvetica Neue"/>
              <a:buChar char="•"/>
            </a:pPr>
            <a:r>
              <a:rPr lang="en-US" sz="2774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helps inflate thumbnail of photo onto view if marker is clicked </a:t>
            </a:r>
          </a:p>
          <a:p>
            <a:pPr marL="324485" lvl="0" indent="-324485" rtl="0">
              <a:spcBef>
                <a:spcPts val="3000"/>
              </a:spcBef>
              <a:buClr>
                <a:schemeClr val="lt1"/>
              </a:buClr>
              <a:buSzPct val="74303"/>
              <a:buFont typeface="Helvetica Neue"/>
              <a:buChar char="•"/>
            </a:pPr>
            <a:r>
              <a:rPr lang="en-US" sz="2774">
                <a:solidFill>
                  <a:schemeClr val="lt1"/>
                </a:solidFill>
              </a:rPr>
              <a:t>Some others ...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952500" y="304800"/>
            <a:ext cx="11099799" cy="1067097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445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38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Startup Screen           login                  register  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75" y="1780650"/>
            <a:ext cx="3882324" cy="69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5725" y="1780650"/>
            <a:ext cx="4153350" cy="69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0500" y="1780650"/>
            <a:ext cx="3882324" cy="6901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2638722" y="346154"/>
            <a:ext cx="7727356" cy="634286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6000"/>
              <a:t>Main User Interface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848" y="1862232"/>
            <a:ext cx="3712899" cy="6600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3150" y="1862250"/>
            <a:ext cx="3712899" cy="66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138275" y="1696300"/>
            <a:ext cx="4784700" cy="76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937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sz="2600">
                <a:solidFill>
                  <a:srgbClr val="FFFFFF"/>
                </a:solidFill>
              </a:rPr>
              <a:t>Implement the Map Fragment to show Google Map.</a:t>
            </a:r>
          </a:p>
          <a:p>
            <a:pPr lvl="0" rtl="0">
              <a:spcBef>
                <a:spcPts val="0"/>
              </a:spcBef>
              <a:buNone/>
            </a:pPr>
            <a:endParaRPr sz="2600">
              <a:solidFill>
                <a:srgbClr val="FFFFFF"/>
              </a:solidFill>
            </a:endParaRPr>
          </a:p>
          <a:p>
            <a:pPr marL="457200" lvl="0" indent="-3937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sz="2600">
                <a:solidFill>
                  <a:srgbClr val="FFFFFF"/>
                </a:solidFill>
              </a:rPr>
              <a:t>Basically, this view has build the connections between the photo with its geologic information which allows people to retrieve where they have actually taken this picture.</a:t>
            </a:r>
          </a:p>
          <a:p>
            <a:pPr rtl="0">
              <a:spcBef>
                <a:spcPts val="0"/>
              </a:spcBef>
              <a:buNone/>
            </a:pPr>
            <a:endParaRPr sz="2600">
              <a:solidFill>
                <a:srgbClr val="FFFFFF"/>
              </a:solidFill>
            </a:endParaRPr>
          </a:p>
          <a:p>
            <a:pPr marL="457200" lvl="0" indent="-39370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sz="2600">
                <a:solidFill>
                  <a:srgbClr val="FFFFFF"/>
                </a:solidFill>
              </a:rPr>
              <a:t>In order to build the connections we need to visualize 3 widgets: individual marker, cluster and their infowindow which will show the picture up.  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53775" y="3522575"/>
            <a:ext cx="4082700" cy="11780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0"/>
              </a:spcBef>
              <a:buNone/>
            </a:pPr>
            <a:r>
              <a:rPr lang="en-US" sz="3000"/>
              <a:t>individual marker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48" y="1684425"/>
            <a:ext cx="1802592" cy="18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9850" y="962423"/>
            <a:ext cx="3081150" cy="322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4611225" y="3724450"/>
            <a:ext cx="2621699" cy="133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rgbClr val="FFFFFF"/>
                </a:solidFill>
              </a:rPr>
              <a:t>cluster marker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7834525" y="4360525"/>
            <a:ext cx="5116500" cy="9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>
                <a:solidFill>
                  <a:srgbClr val="FFFFFF"/>
                </a:solidFill>
              </a:rPr>
              <a:t>Infowindow / Dialog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8750" y="830622"/>
            <a:ext cx="2545713" cy="251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1662" y="2128700"/>
            <a:ext cx="2060844" cy="18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54121" y="978362"/>
            <a:ext cx="2926924" cy="3453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8937" y="5054937"/>
            <a:ext cx="831532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725" y="6371250"/>
            <a:ext cx="12788198" cy="26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3143650" y="3263337"/>
            <a:ext cx="1646399" cy="46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</a:rPr>
              <a:t>Default View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952550" y="-603325"/>
            <a:ext cx="11099699" cy="21590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0">
                <a:solidFill>
                  <a:schemeClr val="lt1"/>
                </a:solidFill>
              </a:rPr>
              <a:t>Main User Interface 2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501</Words>
  <Application>Microsoft Office PowerPoint</Application>
  <PresentationFormat>自定义</PresentationFormat>
  <Paragraphs>75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2" baseType="lpstr">
      <vt:lpstr>Helvetica Neue</vt:lpstr>
      <vt:lpstr>Arial</vt:lpstr>
      <vt:lpstr>Black</vt:lpstr>
      <vt:lpstr>PhotoDiary App </vt:lpstr>
      <vt:lpstr>Idea</vt:lpstr>
      <vt:lpstr>Features</vt:lpstr>
      <vt:lpstr>APIs used </vt:lpstr>
      <vt:lpstr>Project Structure</vt:lpstr>
      <vt:lpstr>project structure cont.</vt:lpstr>
      <vt:lpstr>PowerPoint 演示文稿</vt:lpstr>
      <vt:lpstr>Main User Interface</vt:lpstr>
      <vt:lpstr>Main User Interface 2</vt:lpstr>
      <vt:lpstr>Main User Interface 3 </vt:lpstr>
      <vt:lpstr>Main Interface 4</vt:lpstr>
      <vt:lpstr>Geo-Tagging </vt:lpstr>
      <vt:lpstr>StartupActivity</vt:lpstr>
      <vt:lpstr>LoginActivity</vt:lpstr>
      <vt:lpstr>image info window adapter</vt:lpstr>
      <vt:lpstr>RegisterActivity</vt:lpstr>
      <vt:lpstr>DatabaseHelper</vt:lpstr>
      <vt:lpstr>DatabaseHelper</vt:lpstr>
      <vt:lpstr>DEMO TIME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PhotoDiary App </dc:title>
  <cp:lastModifiedBy>Boyang</cp:lastModifiedBy>
  <cp:revision>1</cp:revision>
  <dcterms:modified xsi:type="dcterms:W3CDTF">2015-12-03T23:59:28Z</dcterms:modified>
</cp:coreProperties>
</file>